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96" r:id="rId2"/>
    <p:sldId id="295" r:id="rId3"/>
    <p:sldId id="413" r:id="rId4"/>
    <p:sldId id="415" r:id="rId5"/>
    <p:sldId id="416" r:id="rId6"/>
    <p:sldId id="417" r:id="rId7"/>
    <p:sldId id="418" r:id="rId8"/>
    <p:sldId id="419" r:id="rId9"/>
    <p:sldId id="420" r:id="rId10"/>
    <p:sldId id="421" r:id="rId11"/>
    <p:sldId id="422" r:id="rId12"/>
    <p:sldId id="423" r:id="rId13"/>
    <p:sldId id="424" r:id="rId14"/>
    <p:sldId id="425" r:id="rId15"/>
    <p:sldId id="426" r:id="rId16"/>
    <p:sldId id="427" r:id="rId17"/>
    <p:sldId id="428" r:id="rId18"/>
  </p:sldIdLst>
  <p:sldSz cx="9144000" cy="6858000" type="screen4x3"/>
  <p:notesSz cx="6805613" cy="99441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54A"/>
    <a:srgbClr val="0C431E"/>
    <a:srgbClr val="3F18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55"/>
    <p:restoredTop sz="76705" autoAdjust="0"/>
  </p:normalViewPr>
  <p:slideViewPr>
    <p:cSldViewPr snapToGrid="0" snapToObjects="1">
      <p:cViewPr varScale="1">
        <p:scale>
          <a:sx n="63" d="100"/>
          <a:sy n="63" d="100"/>
        </p:scale>
        <p:origin x="124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gs" Target="tags/tag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9B950-0DA5-4E15-A172-D2CC99D25756}" type="datetimeFigureOut">
              <a:rPr lang="en-GB" smtClean="0"/>
              <a:t>17/07/2016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8F40D-9129-4A69-8A90-961B5FD2B2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218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8F40D-9129-4A69-8A90-961B5FD2B2A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310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8F40D-9129-4A69-8A90-961B5FD2B2A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40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687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367 Origami A&amp;D GCSE PPT_slide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70" y="-47385"/>
            <a:ext cx="9320594" cy="701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07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28FA9E-4642-A945-B0F8-D1E9A2DB7682}" type="datetimeFigureOut">
              <a:rPr lang="en-US" smtClean="0"/>
              <a:t>7/17/16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7430D7-245C-4748-BBDD-7D71E10F7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8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28FA9E-4642-A945-B0F8-D1E9A2DB7682}" type="datetimeFigureOut">
              <a:rPr lang="en-US" smtClean="0"/>
              <a:t>7/17/16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7430D7-245C-4748-BBDD-7D71E10F7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9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367 Origami A&amp;D GCSE PPT_slide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91" y="-27323"/>
            <a:ext cx="9180286" cy="69126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30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818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103313"/>
            <a:ext cx="515938" cy="549275"/>
          </a:xfrm>
        </p:spPr>
        <p:txBody>
          <a:bodyPr>
            <a:normAutofit/>
          </a:bodyPr>
          <a:lstStyle/>
          <a:p>
            <a:r>
              <a:rPr lang="en-GB" sz="2100" dirty="0"/>
              <a:t>57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4560" y="1653204"/>
            <a:ext cx="2859440" cy="39102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" r="1447" b="7982"/>
          <a:stretch/>
        </p:blipFill>
        <p:spPr>
          <a:xfrm>
            <a:off x="170718" y="2621427"/>
            <a:ext cx="4505826" cy="3053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r="4869" b="13421"/>
          <a:stretch/>
        </p:blipFill>
        <p:spPr>
          <a:xfrm>
            <a:off x="2561994" y="287321"/>
            <a:ext cx="4229100" cy="296879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5675313"/>
            <a:ext cx="2499360" cy="644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smtClean="0"/>
              <a:t>57 marks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124027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867" y="2990315"/>
            <a:ext cx="3838075" cy="2664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384" y="2960237"/>
            <a:ext cx="3789948" cy="269507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5675313"/>
            <a:ext cx="2499360" cy="644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smtClean="0"/>
              <a:t>57 marks</a:t>
            </a:r>
            <a:endParaRPr lang="en-GB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4051" y="426044"/>
            <a:ext cx="2484522" cy="349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2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1759" y="1103313"/>
            <a:ext cx="3104147" cy="4084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" t="5538" r="6316" b="11666"/>
          <a:stretch/>
        </p:blipFill>
        <p:spPr>
          <a:xfrm>
            <a:off x="1156855" y="1913724"/>
            <a:ext cx="4246820" cy="327431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675313"/>
            <a:ext cx="2499360" cy="644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smtClean="0"/>
              <a:t>57 marks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681737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t="5928" r="4343" b="11667"/>
          <a:stretch/>
        </p:blipFill>
        <p:spPr>
          <a:xfrm>
            <a:off x="257969" y="2418013"/>
            <a:ext cx="4385510" cy="3043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6398" r="5921" b="10789"/>
          <a:stretch/>
        </p:blipFill>
        <p:spPr>
          <a:xfrm>
            <a:off x="4738303" y="758222"/>
            <a:ext cx="4241132" cy="297013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675313"/>
            <a:ext cx="2499360" cy="644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smtClean="0"/>
              <a:t>57 marks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925733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 t="6613" r="4868" b="9912"/>
          <a:stretch/>
        </p:blipFill>
        <p:spPr>
          <a:xfrm>
            <a:off x="515938" y="2303045"/>
            <a:ext cx="4553953" cy="32364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90" y="702495"/>
            <a:ext cx="3283129" cy="437750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675313"/>
            <a:ext cx="2499360" cy="644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smtClean="0"/>
              <a:t>57 marks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068554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65" y="558304"/>
            <a:ext cx="3429000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6865" y="2583754"/>
            <a:ext cx="4325353" cy="328462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675313"/>
            <a:ext cx="2499360" cy="644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smtClean="0"/>
              <a:t>57 marks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933712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"/>
          <a:stretch/>
        </p:blipFill>
        <p:spPr>
          <a:xfrm>
            <a:off x="373012" y="2575507"/>
            <a:ext cx="4384007" cy="29832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1" t="6182" r="4605" b="11667"/>
          <a:stretch/>
        </p:blipFill>
        <p:spPr>
          <a:xfrm>
            <a:off x="4757019" y="758221"/>
            <a:ext cx="4211053" cy="33089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675313"/>
            <a:ext cx="2499360" cy="644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smtClean="0"/>
              <a:t>57 marks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038024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346" y="1103662"/>
            <a:ext cx="3429000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27" y="1155032"/>
            <a:ext cx="3429000" cy="4572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675313"/>
            <a:ext cx="2499360" cy="644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smtClean="0"/>
              <a:t>57 marks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717131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1200" y="2272715"/>
            <a:ext cx="77622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Component 1 – </a:t>
            </a:r>
            <a:r>
              <a:rPr lang="en-US" sz="4800" dirty="0" smtClean="0"/>
              <a:t>Textiles</a:t>
            </a:r>
            <a:endParaRPr lang="en-US" sz="4800" dirty="0" smtClean="0"/>
          </a:p>
          <a:p>
            <a:pPr algn="ctr"/>
            <a:r>
              <a:rPr lang="en-US" sz="4800" dirty="0" smtClean="0"/>
              <a:t>Level </a:t>
            </a:r>
            <a:r>
              <a:rPr lang="en-US" sz="4800" dirty="0" smtClean="0"/>
              <a:t>5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147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57300" y="1161763"/>
            <a:ext cx="7886700" cy="1325563"/>
          </a:xfrm>
        </p:spPr>
        <p:txBody>
          <a:bodyPr>
            <a:normAutofit/>
          </a:bodyPr>
          <a:lstStyle/>
          <a:p>
            <a:pPr algn="l"/>
            <a:r>
              <a:rPr lang="en-GB" sz="3200" dirty="0"/>
              <a:t>Candidate </a:t>
            </a:r>
            <a:r>
              <a:rPr lang="en-GB" sz="3200" dirty="0"/>
              <a:t>1</a:t>
            </a:r>
            <a:r>
              <a:rPr lang="en-GB" sz="3200" dirty="0" smtClean="0"/>
              <a:t> 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 smtClean="0"/>
              <a:t>Photography – </a:t>
            </a:r>
            <a:r>
              <a:rPr lang="en-GB" sz="3200" dirty="0" smtClean="0"/>
              <a:t>Level </a:t>
            </a:r>
            <a:r>
              <a:rPr lang="en-GB" sz="3200" dirty="0" smtClean="0"/>
              <a:t>5</a:t>
            </a:r>
            <a:endParaRPr lang="en-GB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85533403"/>
              </p:ext>
            </p:extLst>
          </p:nvPr>
        </p:nvGraphicFramePr>
        <p:xfrm>
          <a:off x="672253" y="2932430"/>
          <a:ext cx="7653867" cy="9283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1275">
                  <a:extLst>
                    <a:ext uri="{9D8B030D-6E8A-4147-A177-3AD203B41FA5}">
                      <a16:colId xmlns:a16="http://schemas.microsoft.com/office/drawing/2014/main" xmlns="" val="1488660159"/>
                    </a:ext>
                  </a:extLst>
                </a:gridCol>
                <a:gridCol w="1391167">
                  <a:extLst>
                    <a:ext uri="{9D8B030D-6E8A-4147-A177-3AD203B41FA5}">
                      <a16:colId xmlns:a16="http://schemas.microsoft.com/office/drawing/2014/main" xmlns="" val="2256328959"/>
                    </a:ext>
                  </a:extLst>
                </a:gridCol>
                <a:gridCol w="1249693">
                  <a:extLst>
                    <a:ext uri="{9D8B030D-6E8A-4147-A177-3AD203B41FA5}">
                      <a16:colId xmlns:a16="http://schemas.microsoft.com/office/drawing/2014/main" xmlns="" val="4068589539"/>
                    </a:ext>
                  </a:extLst>
                </a:gridCol>
                <a:gridCol w="1155376">
                  <a:extLst>
                    <a:ext uri="{9D8B030D-6E8A-4147-A177-3AD203B41FA5}">
                      <a16:colId xmlns:a16="http://schemas.microsoft.com/office/drawing/2014/main" xmlns="" val="3753538599"/>
                    </a:ext>
                  </a:extLst>
                </a:gridCol>
                <a:gridCol w="2136356">
                  <a:extLst>
                    <a:ext uri="{9D8B030D-6E8A-4147-A177-3AD203B41FA5}">
                      <a16:colId xmlns:a16="http://schemas.microsoft.com/office/drawing/2014/main" xmlns="" val="538708516"/>
                    </a:ext>
                  </a:extLst>
                </a:gridCol>
              </a:tblGrid>
              <a:tr h="464185">
                <a:tc>
                  <a:txBody>
                    <a:bodyPr/>
                    <a:lstStyle/>
                    <a:p>
                      <a:pPr algn="ctr" fontAlgn="b"/>
                      <a:r>
                        <a:rPr lang="en-GB" sz="2800" u="none" strike="noStrike" dirty="0">
                          <a:effectLst/>
                          <a:latin typeface="+mn-lt"/>
                        </a:rPr>
                        <a:t>AO1</a:t>
                      </a:r>
                      <a:endParaRPr lang="en-GB" sz="2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800" u="none" strike="noStrike">
                          <a:effectLst/>
                          <a:latin typeface="+mn-lt"/>
                        </a:rPr>
                        <a:t>AO2</a:t>
                      </a:r>
                      <a:endParaRPr lang="en-GB" sz="2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800" u="none" strike="noStrike">
                          <a:effectLst/>
                          <a:latin typeface="+mn-lt"/>
                        </a:rPr>
                        <a:t>AO3</a:t>
                      </a:r>
                      <a:endParaRPr lang="en-GB" sz="2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800" u="none" strike="noStrike">
                          <a:effectLst/>
                          <a:latin typeface="+mn-lt"/>
                        </a:rPr>
                        <a:t>AO4</a:t>
                      </a:r>
                      <a:endParaRPr lang="en-GB" sz="2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86" marR="4286" marT="42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800" u="none" strike="noStrike" dirty="0">
                          <a:effectLst/>
                          <a:latin typeface="+mn-lt"/>
                        </a:rPr>
                        <a:t>Total</a:t>
                      </a:r>
                      <a:endParaRPr lang="en-GB" sz="2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86" marR="4286" marT="4286" marB="0" anchor="b"/>
                </a:tc>
                <a:extLst>
                  <a:ext uri="{0D108BD9-81ED-4DB2-BD59-A6C34878D82A}">
                    <a16:rowId xmlns:a16="http://schemas.microsoft.com/office/drawing/2014/main" xmlns="" val="1160974403"/>
                  </a:ext>
                </a:extLst>
              </a:tr>
              <a:tr h="464185">
                <a:tc>
                  <a:txBody>
                    <a:bodyPr/>
                    <a:lstStyle/>
                    <a:p>
                      <a:pPr algn="ctr" fontAlgn="b"/>
                      <a:r>
                        <a:rPr lang="en-GB" sz="28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GB" sz="28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4286" marR="4286" marT="4286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800" b="1" u="none" strike="noStrike" dirty="0">
                          <a:effectLst/>
                          <a:latin typeface="+mn-lt"/>
                        </a:rPr>
                        <a:t>14</a:t>
                      </a:r>
                      <a:endParaRPr lang="en-GB" sz="28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4286" marR="4286" marT="4286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800" b="1" u="none" strike="noStrike" dirty="0">
                          <a:effectLst/>
                          <a:latin typeface="+mn-lt"/>
                        </a:rPr>
                        <a:t>14</a:t>
                      </a:r>
                      <a:endParaRPr lang="en-GB" sz="28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4286" marR="4286" marT="4286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800" b="1" u="none" strike="noStrike" dirty="0">
                          <a:effectLst/>
                          <a:latin typeface="+mn-lt"/>
                        </a:rPr>
                        <a:t>14</a:t>
                      </a:r>
                      <a:endParaRPr lang="en-GB" sz="28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4286" marR="4286" marT="4286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8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57</a:t>
                      </a:r>
                      <a:endParaRPr lang="en-GB" sz="28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4286" marR="4286" marT="4286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175944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2253" y="4123024"/>
            <a:ext cx="76538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Examiner comment:</a:t>
            </a:r>
          </a:p>
          <a:p>
            <a:r>
              <a:rPr lang="en-GB" dirty="0"/>
              <a:t>AO1: Fully confident and assured ability – Level 5</a:t>
            </a:r>
          </a:p>
          <a:p>
            <a:r>
              <a:rPr lang="en-GB" dirty="0"/>
              <a:t>AO2: Mostly confident and assured  ability – Level 5</a:t>
            </a:r>
          </a:p>
          <a:p>
            <a:r>
              <a:rPr lang="en-GB" dirty="0"/>
              <a:t>AO3: Mostly confident and assured ability – Level 5</a:t>
            </a:r>
          </a:p>
          <a:p>
            <a:r>
              <a:rPr lang="en-GB" dirty="0"/>
              <a:t>AO4: Mostly confident and assured ability – Level 5</a:t>
            </a:r>
          </a:p>
          <a:p>
            <a:endParaRPr lang="en-GB" dirty="0"/>
          </a:p>
          <a:p>
            <a:r>
              <a:rPr lang="en-GB" dirty="0"/>
              <a:t>Total of 57 marks overall.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853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675313"/>
            <a:ext cx="2499360" cy="644207"/>
          </a:xfrm>
        </p:spPr>
        <p:txBody>
          <a:bodyPr>
            <a:noAutofit/>
          </a:bodyPr>
          <a:lstStyle/>
          <a:p>
            <a:r>
              <a:rPr lang="en-GB" sz="4000" dirty="0" smtClean="0"/>
              <a:t>57 marks</a:t>
            </a:r>
            <a:endParaRPr lang="en-GB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60" y="717233"/>
            <a:ext cx="6903974" cy="479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21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899413"/>
            <a:ext cx="6876796" cy="475791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5675313"/>
            <a:ext cx="2499360" cy="644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smtClean="0"/>
              <a:t>57 marks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938867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702" y="2223897"/>
            <a:ext cx="4286250" cy="33878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10600" r="5100" b="5001"/>
          <a:stretch/>
        </p:blipFill>
        <p:spPr>
          <a:xfrm>
            <a:off x="4690872" y="841629"/>
            <a:ext cx="4185960" cy="307619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675313"/>
            <a:ext cx="2499360" cy="644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smtClean="0"/>
              <a:t>57 marks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978205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" t="6399" r="7500" b="9399"/>
          <a:stretch/>
        </p:blipFill>
        <p:spPr>
          <a:xfrm>
            <a:off x="515938" y="2510031"/>
            <a:ext cx="4406566" cy="3215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" t="9035" r="8422" b="8509"/>
          <a:stretch/>
        </p:blipFill>
        <p:spPr>
          <a:xfrm>
            <a:off x="4447139" y="846548"/>
            <a:ext cx="4457702" cy="332696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675313"/>
            <a:ext cx="2499360" cy="644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smtClean="0"/>
              <a:t>57 marks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54570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" t="6613" r="8158" b="8860"/>
          <a:stretch/>
        </p:blipFill>
        <p:spPr>
          <a:xfrm>
            <a:off x="515938" y="2629434"/>
            <a:ext cx="4391527" cy="30139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 t="5538" r="6711" b="9912"/>
          <a:stretch/>
        </p:blipFill>
        <p:spPr>
          <a:xfrm>
            <a:off x="4357705" y="839502"/>
            <a:ext cx="4626142" cy="329688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675313"/>
            <a:ext cx="2499360" cy="644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smtClean="0"/>
              <a:t>57 marks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141899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5996" b="3380"/>
          <a:stretch/>
        </p:blipFill>
        <p:spPr>
          <a:xfrm>
            <a:off x="515938" y="2443132"/>
            <a:ext cx="2587918" cy="31398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3856" y="732042"/>
            <a:ext cx="2723166" cy="4072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6" t="2960" r="2807" b="5066"/>
          <a:stretch/>
        </p:blipFill>
        <p:spPr>
          <a:xfrm>
            <a:off x="5872481" y="1377950"/>
            <a:ext cx="3037973" cy="420503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5675313"/>
            <a:ext cx="2499360" cy="644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smtClean="0"/>
              <a:t>57 marks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6365050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&quot;/&gt;&lt;property id=&quot;20307&quot; value=&quot;295&quot;/&gt;&lt;/object&gt;&lt;object type=&quot;3&quot; unique_id=&quot;10082&quot;&gt;&lt;property id=&quot;20148&quot; value=&quot;5&quot;/&gt;&lt;property id=&quot;20300&quot; value=&quot;Slide 1&quot;/&gt;&lt;property id=&quot;20307&quot; value=&quot;29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Music 2016 GCS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4722</TotalTime>
  <Words>98</Words>
  <Application>Microsoft Macintosh PowerPoint</Application>
  <PresentationFormat>On-screen Show (4:3)</PresentationFormat>
  <Paragraphs>37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Calibri</vt:lpstr>
      <vt:lpstr>Arial</vt:lpstr>
      <vt:lpstr>Office Theme</vt:lpstr>
      <vt:lpstr>PowerPoint Presentation</vt:lpstr>
      <vt:lpstr>PowerPoint Presentation</vt:lpstr>
      <vt:lpstr>Candidate 1  Photography – Level 5</vt:lpstr>
      <vt:lpstr>57 marks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Pearson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Martin</dc:creator>
  <cp:lastModifiedBy>Michelle Thomson</cp:lastModifiedBy>
  <cp:revision>159</cp:revision>
  <cp:lastPrinted>2015-05-27T13:46:19Z</cp:lastPrinted>
  <dcterms:created xsi:type="dcterms:W3CDTF">2015-05-05T10:52:53Z</dcterms:created>
  <dcterms:modified xsi:type="dcterms:W3CDTF">2016-07-17T11:31:46Z</dcterms:modified>
</cp:coreProperties>
</file>