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8" r:id="rId5"/>
    <p:sldId id="259" r:id="rId6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80" d="100"/>
          <a:sy n="180" d="100"/>
        </p:scale>
        <p:origin x="-3318" y="-3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8E-488A-B037-73FF666428B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88E-488A-B037-73FF666428B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8E-488A-B037-73FF666428B5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88E-488A-B037-73FF666428B5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8E-488A-B037-73FF666428B5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88E-488A-B037-73FF666428B5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32</c:v>
                </c:pt>
                <c:pt idx="2">
                  <c:v>13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8E-488A-B037-73FF666428B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0856572580048"/>
          <c:y val="0.15973051240584127"/>
          <c:w val="0.58628420281556004"/>
          <c:h val="0.707160727255957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8A-49E9-9C0B-D7A4BA63F02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8A-49E9-9C0B-D7A4BA63F02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8A-49E9-9C0B-D7A4BA63F02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8A-49E9-9C0B-D7A4BA63F02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8A-49E9-9C0B-D7A4BA63F023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8A-49E9-9C0B-D7A4BA63F023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29</c:v>
                </c:pt>
                <c:pt idx="1">
                  <c:v>22</c:v>
                </c:pt>
                <c:pt idx="2">
                  <c:v>8</c:v>
                </c:pt>
                <c:pt idx="3">
                  <c:v>31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8A-49E9-9C0B-D7A4BA63F02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2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2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8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2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3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8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0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B13A-37AB-47B3-B41C-AB22A0E788D8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9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5.png"/><Relationship Id="rId18" Type="http://schemas.openxmlformats.org/officeDocument/2006/relationships/image" Target="../media/image30.jpeg"/><Relationship Id="rId3" Type="http://schemas.openxmlformats.org/officeDocument/2006/relationships/image" Target="../media/image18.png"/><Relationship Id="rId21" Type="http://schemas.openxmlformats.org/officeDocument/2006/relationships/image" Target="../media/image33.png"/><Relationship Id="rId7" Type="http://schemas.openxmlformats.org/officeDocument/2006/relationships/image" Target="../media/image22.jpeg"/><Relationship Id="rId12" Type="http://schemas.openxmlformats.org/officeDocument/2006/relationships/image" Target="../media/image24.png"/><Relationship Id="rId17" Type="http://schemas.openxmlformats.org/officeDocument/2006/relationships/image" Target="../media/image29.jpeg"/><Relationship Id="rId2" Type="http://schemas.openxmlformats.org/officeDocument/2006/relationships/image" Target="../media/image17.jpeg"/><Relationship Id="rId16" Type="http://schemas.openxmlformats.org/officeDocument/2006/relationships/image" Target="../media/image28.jpe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7.png"/><Relationship Id="rId5" Type="http://schemas.openxmlformats.org/officeDocument/2006/relationships/image" Target="../media/image20.png"/><Relationship Id="rId15" Type="http://schemas.openxmlformats.org/officeDocument/2006/relationships/image" Target="../media/image27.jpeg"/><Relationship Id="rId10" Type="http://schemas.openxmlformats.org/officeDocument/2006/relationships/image" Target="../media/image8.png"/><Relationship Id="rId19" Type="http://schemas.openxmlformats.org/officeDocument/2006/relationships/image" Target="../media/image31.jpg"/><Relationship Id="rId4" Type="http://schemas.openxmlformats.org/officeDocument/2006/relationships/image" Target="../media/image19.jpeg"/><Relationship Id="rId9" Type="http://schemas.openxmlformats.org/officeDocument/2006/relationships/image" Target="../media/image9.png"/><Relationship Id="rId14" Type="http://schemas.openxmlformats.org/officeDocument/2006/relationships/image" Target="../media/image26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E3882DB-6B13-4537-BE0E-14FBC6FA4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77305"/>
              </p:ext>
            </p:extLst>
          </p:nvPr>
        </p:nvGraphicFramePr>
        <p:xfrm>
          <a:off x="3283322" y="2248"/>
          <a:ext cx="3358108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9054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  <a:gridCol w="1679054">
                  <a:extLst>
                    <a:ext uri="{9D8B030D-6E8A-4147-A177-3AD203B41FA5}">
                      <a16:colId xmlns:a16="http://schemas.microsoft.com/office/drawing/2014/main" xmlns="" val="1328500430"/>
                    </a:ext>
                  </a:extLst>
                </a:gridCol>
              </a:tblGrid>
              <a:tr h="226269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Food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Impact of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984421"/>
                  </a:ext>
                </a:extLst>
              </a:tr>
              <a:tr h="1312359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The UK imports about 40% of its food. This increases people’s </a:t>
                      </a:r>
                      <a:r>
                        <a:rPr lang="en-GB" sz="800" b="1" dirty="0"/>
                        <a:t>carbon footprint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There is growing demand for greater choice of </a:t>
                      </a:r>
                      <a:r>
                        <a:rPr lang="en-GB" sz="800" b="1" dirty="0"/>
                        <a:t>exotic foods </a:t>
                      </a:r>
                      <a:r>
                        <a:rPr lang="en-GB" sz="800" b="0" dirty="0"/>
                        <a:t>needed</a:t>
                      </a:r>
                      <a:r>
                        <a:rPr lang="en-GB" sz="800" b="1" dirty="0"/>
                        <a:t> </a:t>
                      </a:r>
                      <a:r>
                        <a:rPr lang="en-GB" sz="800" dirty="0"/>
                        <a:t>all year 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Foods from abroad are more affordable.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Many food types are unsuitable to be grown in the UK.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Foods can travel long distances (food miles). Importing food adds to our carbon footprint.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Supports workers with an income + Supports families in LICs.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Taxes from farmers’ incomes contribute to local services</a:t>
                      </a:r>
                      <a:r>
                        <a:rPr lang="en-GB" sz="800" dirty="0"/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Less land for locals to grow their own food.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Farmers exposed to chemicals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899898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Agribusiness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Sustainable Foods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208391"/>
                  </a:ext>
                </a:extLst>
              </a:tr>
              <a:tr h="141795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Farming is being treated like a large industrial business. This is increasing food production. </a:t>
                      </a:r>
                      <a:endParaRPr lang="en-GB" sz="700" b="1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Intensive faming maximises the amount of food produced.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Using machinery which increases the farms efficiency.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Only employs a small number of workers.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Chemicals used on farms damages the habitats and wildlife.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Organic foods that have little impact on the environment and are healthier have been rising. </a:t>
                      </a:r>
                    </a:p>
                    <a:p>
                      <a:pPr algn="l"/>
                      <a:r>
                        <a:rPr lang="en-GB" sz="800" b="1" dirty="0"/>
                        <a:t>Local food sourcing is also rising in popularity.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/>
                        <a:t>Reduces emissions </a:t>
                      </a:r>
                      <a:r>
                        <a:rPr lang="en-GB" sz="800" dirty="0"/>
                        <a:t>by only eating food from the UK.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dirty="0"/>
                        <a:t>Buying locally sourced </a:t>
                      </a:r>
                      <a:r>
                        <a:rPr lang="en-GB" sz="800" dirty="0"/>
                        <a:t>food supports local shops and farms.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 third of people </a:t>
                      </a:r>
                      <a:r>
                        <a:rPr lang="en-GB" sz="800" b="1" dirty="0"/>
                        <a:t>grow their own food</a:t>
                      </a:r>
                      <a:r>
                        <a:rPr lang="en-GB" sz="800" dirty="0"/>
                        <a:t>.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408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91A2EE4-FAA5-46D9-8DF5-5DCEC8C6C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87195"/>
              </p:ext>
            </p:extLst>
          </p:nvPr>
        </p:nvGraphicFramePr>
        <p:xfrm>
          <a:off x="4477" y="642211"/>
          <a:ext cx="3269470" cy="1844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9823">
                  <a:extLst>
                    <a:ext uri="{9D8B030D-6E8A-4147-A177-3AD203B41FA5}">
                      <a16:colId xmlns:a16="http://schemas.microsoft.com/office/drawing/2014/main" xmlns="" val="3430427614"/>
                    </a:ext>
                  </a:extLst>
                </a:gridCol>
                <a:gridCol w="1089824">
                  <a:extLst>
                    <a:ext uri="{9D8B030D-6E8A-4147-A177-3AD203B41FA5}">
                      <a16:colId xmlns:a16="http://schemas.microsoft.com/office/drawing/2014/main" xmlns="" val="1093388592"/>
                    </a:ext>
                  </a:extLst>
                </a:gridCol>
                <a:gridCol w="1089823">
                  <a:extLst>
                    <a:ext uri="{9D8B030D-6E8A-4147-A177-3AD203B41FA5}">
                      <a16:colId xmlns:a16="http://schemas.microsoft.com/office/drawing/2014/main" xmlns="" val="1771054970"/>
                    </a:ext>
                  </a:extLst>
                </a:gridCol>
              </a:tblGrid>
              <a:tr h="208529"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Significance of Water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9371593"/>
                  </a:ext>
                </a:extLst>
              </a:tr>
              <a:tr h="305843"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Resources such as food, energy and water are what is needed for basic human development.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60542"/>
                  </a:ext>
                </a:extLst>
              </a:tr>
              <a:tr h="19462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FOOD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WATER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ENERGY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356679"/>
                  </a:ext>
                </a:extLst>
              </a:tr>
              <a:tr h="97313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Without enough nutritious food, people can become </a:t>
                      </a:r>
                      <a:r>
                        <a:rPr lang="en-GB" sz="800" b="1" dirty="0"/>
                        <a:t>malnourished</a:t>
                      </a:r>
                      <a:r>
                        <a:rPr lang="en-GB" sz="800" b="0" dirty="0"/>
                        <a:t>. This can make them ill . This can prevent people working or receiving education.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People need a supply of </a:t>
                      </a:r>
                      <a:r>
                        <a:rPr lang="en-GB" sz="800" b="1" dirty="0"/>
                        <a:t>clean and safe water </a:t>
                      </a:r>
                      <a:r>
                        <a:rPr lang="en-GB" sz="800" b="0" dirty="0"/>
                        <a:t>for drinking, cooking and washing. Water is also needed for food, clothes and other products.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A good supply of energy is needed for a basic standard of living. People need </a:t>
                      </a:r>
                      <a:r>
                        <a:rPr lang="en-GB" sz="800" b="1" dirty="0"/>
                        <a:t>light and heat </a:t>
                      </a:r>
                      <a:r>
                        <a:rPr lang="en-GB" sz="800" b="0" dirty="0"/>
                        <a:t>for cooking or to stay warm. It is also needed for industry.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98450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BC638B47-66D2-4D78-B8FD-6EA1A0CC3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0049"/>
              </p:ext>
            </p:extLst>
          </p:nvPr>
        </p:nvGraphicFramePr>
        <p:xfrm>
          <a:off x="7533" y="2484120"/>
          <a:ext cx="3266414" cy="437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3207">
                  <a:extLst>
                    <a:ext uri="{9D8B030D-6E8A-4147-A177-3AD203B41FA5}">
                      <a16:colId xmlns:a16="http://schemas.microsoft.com/office/drawing/2014/main" xmlns="" val="695973030"/>
                    </a:ext>
                  </a:extLst>
                </a:gridCol>
                <a:gridCol w="1633207">
                  <a:extLst>
                    <a:ext uri="{9D8B030D-6E8A-4147-A177-3AD203B41FA5}">
                      <a16:colId xmlns:a16="http://schemas.microsoft.com/office/drawing/2014/main" xmlns="" val="3515559856"/>
                    </a:ext>
                  </a:extLst>
                </a:gridCol>
              </a:tblGrid>
              <a:tr h="225121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Demand outstripping supply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4446839"/>
                  </a:ext>
                </a:extLst>
              </a:tr>
              <a:tr h="4502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demand for resources like food, water and energy is rising so quickly  that supply cannot always keep up. Importantly, access to these resources vary dramatically in different locations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2180028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1. Population Growth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2. Economic Development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467216"/>
                  </a:ext>
                </a:extLst>
              </a:tr>
              <a:tr h="12906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Currently the global population</a:t>
                      </a:r>
                      <a:r>
                        <a:rPr lang="en-GB" sz="800" b="1" dirty="0"/>
                        <a:t> is 7.3 billion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Global population has risen </a:t>
                      </a:r>
                      <a:r>
                        <a:rPr lang="en-GB" sz="800" b="1" dirty="0"/>
                        <a:t>exponentially</a:t>
                      </a:r>
                      <a:r>
                        <a:rPr lang="en-GB" sz="800" dirty="0"/>
                        <a:t> this century.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Global population is expected to reach </a:t>
                      </a:r>
                      <a:r>
                        <a:rPr lang="en-GB" sz="800" b="1" dirty="0"/>
                        <a:t>9 billion by 2050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With more people, the </a:t>
                      </a:r>
                      <a:r>
                        <a:rPr lang="en-GB" sz="800" b="1" dirty="0"/>
                        <a:t>demand</a:t>
                      </a:r>
                      <a:r>
                        <a:rPr lang="en-GB" sz="800" dirty="0"/>
                        <a:t> for food, water, energy, jobs and space </a:t>
                      </a:r>
                      <a:r>
                        <a:rPr lang="en-GB" sz="800" b="1" dirty="0"/>
                        <a:t>will increase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As </a:t>
                      </a:r>
                      <a:r>
                        <a:rPr lang="en-GB" sz="800" b="1" dirty="0" smtClean="0"/>
                        <a:t>LICs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and </a:t>
                      </a:r>
                      <a:r>
                        <a:rPr lang="en-GB" sz="800" b="1" dirty="0"/>
                        <a:t>NEEs </a:t>
                      </a:r>
                      <a:r>
                        <a:rPr lang="en-GB" sz="800" dirty="0"/>
                        <a:t>develop further, they require </a:t>
                      </a:r>
                      <a:r>
                        <a:rPr lang="en-GB" sz="800" b="1" dirty="0"/>
                        <a:t>more energy</a:t>
                      </a:r>
                      <a:r>
                        <a:rPr lang="en-GB" sz="800" dirty="0"/>
                        <a:t> for industry.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 smtClean="0"/>
                        <a:t>LICs</a:t>
                      </a:r>
                      <a:r>
                        <a:rPr lang="en-GB" sz="800" dirty="0" smtClean="0"/>
                        <a:t> </a:t>
                      </a:r>
                      <a:r>
                        <a:rPr lang="en-GB" sz="800" dirty="0"/>
                        <a:t>and </a:t>
                      </a:r>
                      <a:r>
                        <a:rPr lang="en-GB" sz="800" b="1" dirty="0"/>
                        <a:t>NEEs </a:t>
                      </a:r>
                      <a:r>
                        <a:rPr lang="en-GB" sz="800" dirty="0"/>
                        <a:t>want similar lifestyles to </a:t>
                      </a:r>
                      <a:r>
                        <a:rPr lang="en-GB" sz="800" b="1" dirty="0"/>
                        <a:t>HICs</a:t>
                      </a:r>
                      <a:r>
                        <a:rPr lang="en-GB" sz="800" dirty="0"/>
                        <a:t>, therefore they will need to </a:t>
                      </a:r>
                      <a:r>
                        <a:rPr lang="en-GB" sz="800" b="1" dirty="0"/>
                        <a:t>consume more resources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Development means </a:t>
                      </a:r>
                      <a:r>
                        <a:rPr lang="en-GB" sz="800" b="1" dirty="0"/>
                        <a:t>more water is required</a:t>
                      </a:r>
                      <a:r>
                        <a:rPr lang="en-GB" sz="800" dirty="0"/>
                        <a:t> for food production as diets improve.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143801"/>
                  </a:ext>
                </a:extLst>
              </a:tr>
              <a:tr h="210113"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Resource Reliance Graph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96541"/>
                  </a:ext>
                </a:extLst>
              </a:tr>
              <a:tr h="810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Consumption</a:t>
                      </a:r>
                      <a:r>
                        <a:rPr lang="en-GB" sz="800" dirty="0"/>
                        <a:t> – The act of using up resources or purchasing goods and produce.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Carry Capacity </a:t>
                      </a:r>
                      <a:r>
                        <a:rPr lang="en-GB" sz="800" dirty="0"/>
                        <a:t>– A maximum number of species that can be supported.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8242559"/>
                  </a:ext>
                </a:extLst>
              </a:tr>
              <a:tr h="3301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Resource consumption exceeds Earth’s ability to provide!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6372619"/>
                  </a:ext>
                </a:extLst>
              </a:tr>
              <a:tr h="210113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3. Changing Technology and Employment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92456807"/>
                  </a:ext>
                </a:extLst>
              </a:tr>
              <a:tr h="57030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The demand for resources has driven </a:t>
                      </a:r>
                      <a:r>
                        <a:rPr lang="en-GB" sz="800" b="1" dirty="0"/>
                        <a:t>the need for new technology </a:t>
                      </a:r>
                      <a:r>
                        <a:rPr lang="en-GB" sz="800" dirty="0"/>
                        <a:t>to reach or gain more resources.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More people in the </a:t>
                      </a:r>
                      <a:r>
                        <a:rPr lang="en-GB" sz="800" b="1" dirty="0"/>
                        <a:t>secondary and tertiary industry </a:t>
                      </a:r>
                      <a:r>
                        <a:rPr lang="en-GB" sz="800" dirty="0"/>
                        <a:t>has increased the </a:t>
                      </a:r>
                      <a:r>
                        <a:rPr lang="en-GB" sz="800" b="1" dirty="0"/>
                        <a:t>demand for resources </a:t>
                      </a:r>
                      <a:r>
                        <a:rPr lang="en-GB" sz="800" dirty="0"/>
                        <a:t>required for electronics and robotics.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28954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13E602A-E57B-4203-A034-FC68CC8217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" y="4671060"/>
            <a:ext cx="1622304" cy="13940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E1C0DA0-E635-440D-967B-FD8091825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46" y="3147742"/>
            <a:ext cx="292081" cy="2920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31A35FF-05F5-4B8A-90C8-D544FCDBEE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00" y="3160343"/>
            <a:ext cx="335596" cy="278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326E9E5-82D2-44A2-80F5-BA8D77194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11" y="5920038"/>
            <a:ext cx="320636" cy="378331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CB17817-1E61-43CA-8160-E462D0F9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35802"/>
              </p:ext>
            </p:extLst>
          </p:nvPr>
        </p:nvGraphicFramePr>
        <p:xfrm>
          <a:off x="7534" y="3300"/>
          <a:ext cx="3266413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66413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</a:tblGrid>
              <a:tr h="20116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Resource 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Resources are things that humans require for life or  to make our lives easier. Humans are becoming increasingly dependent on exploiting these resources, and as a result they are in high demand.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3558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E3812A6E-8F02-452E-95C1-AA7A292FA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06665"/>
              </p:ext>
            </p:extLst>
          </p:nvPr>
        </p:nvGraphicFramePr>
        <p:xfrm>
          <a:off x="6650805" y="4845"/>
          <a:ext cx="3255196" cy="50128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598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  <a:gridCol w="1627598">
                  <a:extLst>
                    <a:ext uri="{9D8B030D-6E8A-4147-A177-3AD203B41FA5}">
                      <a16:colId xmlns:a16="http://schemas.microsoft.com/office/drawing/2014/main" xmlns="" val="1328500430"/>
                    </a:ext>
                  </a:extLst>
                </a:gridCol>
              </a:tblGrid>
              <a:tr h="2258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Water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Deficit and Surplus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984421"/>
                  </a:ext>
                </a:extLst>
              </a:tr>
              <a:tr h="132963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The average water used per household has risen by 70%. This growing demand is predicted to increase by 5% by 2020.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This is due to: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 growing UK population.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Water-intensive appliances.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Showers and baths taken.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Industrial and leisure use.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Watering greenhouses.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north and west have 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surplus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(more water than is required). 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south and east have 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deficit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(more water needed than is actually available). 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More than half of England is experiencing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stress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(where demand exceeds supply). 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899898"/>
                  </a:ext>
                </a:extLst>
              </a:tr>
              <a:tr h="196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/>
                        <a:t>Pollution and Quality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Water stress in the UK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434632"/>
                  </a:ext>
                </a:extLst>
              </a:tr>
              <a:tr h="14503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Cause and effects include: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Chemical run-off from farmland can destroy habitats and kills animals.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Oil from boats and ships poisons wildlife.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Untreated waste from industries creates unsafe drinking water.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Sewage containing bacteria spreads infectious diseases.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458355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Management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Water Transfer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208391"/>
                  </a:ext>
                </a:extLst>
              </a:tr>
              <a:tr h="13642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UK has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strict laws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that limits the amount of discharge from factories and farms.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Education campaigns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inform what can be disposed of safety.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Waste water treatment plants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remove dangerous elements to then be used for safe drinking.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Pollution traps catch and filter pollutants.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Water transfer involves moving water through pipes from areas of surplus (Wales) to areas of deficit (London).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Opposition includes: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Effects on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land and wildlife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High maintenance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costs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amount of energy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required to move water over long distances.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4088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19A6CD-B636-4E5A-9838-445325000D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6"/>
          <a:stretch/>
        </p:blipFill>
        <p:spPr>
          <a:xfrm>
            <a:off x="8278403" y="1981800"/>
            <a:ext cx="1611716" cy="1447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54BD737-A7DB-4442-A02A-C257D214D4F5}"/>
              </a:ext>
            </a:extLst>
          </p:cNvPr>
          <p:cNvSpPr txBox="1"/>
          <p:nvPr/>
        </p:nvSpPr>
        <p:spPr>
          <a:xfrm>
            <a:off x="3143764" y="3624421"/>
            <a:ext cx="3637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of Resource Management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0A37160-2A5B-45BD-964E-D4A46196BCC2}"/>
              </a:ext>
            </a:extLst>
          </p:cNvPr>
          <p:cNvSpPr txBox="1"/>
          <p:nvPr/>
        </p:nvSpPr>
        <p:spPr>
          <a:xfrm>
            <a:off x="3287000" y="3359012"/>
            <a:ext cx="130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2c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5112A665-031F-4CA2-BBD2-8BFCD855E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25363"/>
              </p:ext>
            </p:extLst>
          </p:nvPr>
        </p:nvGraphicFramePr>
        <p:xfrm>
          <a:off x="3283322" y="4555216"/>
          <a:ext cx="3358108" cy="23029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2473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  <a:gridCol w="2005635">
                  <a:extLst>
                    <a:ext uri="{9D8B030D-6E8A-4147-A177-3AD203B41FA5}">
                      <a16:colId xmlns:a16="http://schemas.microsoft.com/office/drawing/2014/main" xmlns="" val="1096241127"/>
                    </a:ext>
                  </a:extLst>
                </a:gridCol>
              </a:tblGrid>
              <a:tr h="229497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Energy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  <a:tr h="2141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/>
                        <a:t>Energy Mix </a:t>
                      </a:r>
                      <a:endParaRPr lang="en-GB" sz="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984421"/>
                  </a:ext>
                </a:extLst>
              </a:tr>
              <a:tr h="6772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0" dirty="0"/>
                        <a:t>The UK </a:t>
                      </a:r>
                      <a:r>
                        <a:rPr lang="en-GB" sz="800" b="1" dirty="0"/>
                        <a:t>consumes less energy </a:t>
                      </a:r>
                      <a:r>
                        <a:rPr lang="en-GB" sz="800" b="0" dirty="0"/>
                        <a:t>than compared to the 1970s despite a smaller population. This is due to the </a:t>
                      </a:r>
                      <a:r>
                        <a:rPr lang="en-GB" sz="800" b="1" dirty="0"/>
                        <a:t>decline of industry</a:t>
                      </a:r>
                      <a:r>
                        <a:rPr lang="en-GB" sz="800" b="0" dirty="0"/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majority of UK’s energy mix comes from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fossil fuels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By 2020, the UK aims for 15% of its energy to come from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renewable sources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These renewable sources do not contribute to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climate change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GB" sz="8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899898"/>
                  </a:ext>
                </a:extLst>
              </a:tr>
              <a:tr h="2103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Changes in Energy Mix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208391"/>
                  </a:ext>
                </a:extLst>
              </a:tr>
              <a:tr h="917991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75% of the UK’s oil and gas has been used up.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Coal consumption has declined.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UK has become too dependent on imported energy.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40884"/>
                  </a:ext>
                </a:extLst>
              </a:tr>
            </a:tbl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xmlns="" id="{DDAD47A0-4317-4E94-A968-2078D30ED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412918"/>
              </p:ext>
            </p:extLst>
          </p:nvPr>
        </p:nvGraphicFramePr>
        <p:xfrm>
          <a:off x="4516572" y="5625679"/>
          <a:ext cx="1150819" cy="95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xmlns="" id="{6D0EC317-CA46-4CD7-AE0A-7F36F7396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9320782"/>
              </p:ext>
            </p:extLst>
          </p:nvPr>
        </p:nvGraphicFramePr>
        <p:xfrm>
          <a:off x="5512481" y="5596843"/>
          <a:ext cx="1150819" cy="95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9C6EC38B-640B-42C7-B3D3-7AA6E2C59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41293"/>
              </p:ext>
            </p:extLst>
          </p:nvPr>
        </p:nvGraphicFramePr>
        <p:xfrm>
          <a:off x="4702605" y="6494184"/>
          <a:ext cx="19194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597670195"/>
                    </a:ext>
                  </a:extLst>
                </a:gridCol>
                <a:gridCol w="429900">
                  <a:extLst>
                    <a:ext uri="{9D8B030D-6E8A-4147-A177-3AD203B41FA5}">
                      <a16:colId xmlns:a16="http://schemas.microsoft.com/office/drawing/2014/main" xmlns="" val="34238765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86991822"/>
                    </a:ext>
                  </a:extLst>
                </a:gridCol>
                <a:gridCol w="385219">
                  <a:extLst>
                    <a:ext uri="{9D8B030D-6E8A-4147-A177-3AD203B41FA5}">
                      <a16:colId xmlns:a16="http://schemas.microsoft.com/office/drawing/2014/main" xmlns="" val="18272998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586173484"/>
                    </a:ext>
                  </a:extLst>
                </a:gridCol>
                <a:gridCol w="479522">
                  <a:extLst>
                    <a:ext uri="{9D8B030D-6E8A-4147-A177-3AD203B41FA5}">
                      <a16:colId xmlns:a16="http://schemas.microsoft.com/office/drawing/2014/main" xmlns="" val="394072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Oil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Renewable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521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Nuclear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Coal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4436958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9CF39E3-5763-45AD-9320-FA89214011F2}"/>
              </a:ext>
            </a:extLst>
          </p:cNvPr>
          <p:cNvSpPr txBox="1"/>
          <p:nvPr/>
        </p:nvSpPr>
        <p:spPr>
          <a:xfrm>
            <a:off x="5325164" y="5739777"/>
            <a:ext cx="426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2009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9A81666-5319-473F-B457-6EE0565A3FD8}"/>
              </a:ext>
            </a:extLst>
          </p:cNvPr>
          <p:cNvSpPr txBox="1"/>
          <p:nvPr/>
        </p:nvSpPr>
        <p:spPr>
          <a:xfrm>
            <a:off x="6264094" y="5740982"/>
            <a:ext cx="426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2020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3EA8C6F6-B131-47B4-A5D9-1E16986A7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84096"/>
              </p:ext>
            </p:extLst>
          </p:nvPr>
        </p:nvGraphicFramePr>
        <p:xfrm>
          <a:off x="6643271" y="5006586"/>
          <a:ext cx="3255196" cy="18542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598">
                  <a:extLst>
                    <a:ext uri="{9D8B030D-6E8A-4147-A177-3AD203B41FA5}">
                      <a16:colId xmlns:a16="http://schemas.microsoft.com/office/drawing/2014/main" xmlns="" val="1014418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22867673"/>
                    </a:ext>
                  </a:extLst>
                </a:gridCol>
                <a:gridCol w="1419318">
                  <a:extLst>
                    <a:ext uri="{9D8B030D-6E8A-4147-A177-3AD203B41FA5}">
                      <a16:colId xmlns:a16="http://schemas.microsoft.com/office/drawing/2014/main" xmlns="" val="2890840176"/>
                    </a:ext>
                  </a:extLst>
                </a:gridCol>
              </a:tblGrid>
              <a:tr h="2338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Energy in the UK (continued)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0313067"/>
                  </a:ext>
                </a:extLst>
              </a:tr>
              <a:tr h="2182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Significance of Renewables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Exploitation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4830059"/>
                  </a:ext>
                </a:extLst>
              </a:tr>
              <a:tr h="678981"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The UK government is investing more into low carbon alternatives.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UK government aims to meet targets for reducing emissions.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Renewable sources include wind, solar and tidal energy.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- Although infinite, renewables are still expensive to install.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- Shale gas deposits may be exploited in the near future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Nuclear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New plants provide job opportunities.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Problems with safety and possible harm to wildlife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Nuclear plants are expensive.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500746"/>
                  </a:ext>
                </a:extLst>
              </a:tr>
              <a:tr h="678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Wind Farm 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Locals have low energy bills.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Reduces carbon footprint.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Construction cost is high.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Visual impacts on landscape.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Noise from wind turbines.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0402846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640B4BBA-8DCC-4A7D-B99A-5E7017CC5D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466" y="3401030"/>
            <a:ext cx="768620" cy="40418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3188CF52-6339-45AB-B4AE-68C989EAFE2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60" y="1187112"/>
            <a:ext cx="281797" cy="2817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88B4F9D8-138F-44B4-8D3E-7C76B63AEF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54" y="1187112"/>
            <a:ext cx="281797" cy="2817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7183736E-3AC6-4BD7-A2EA-3053A4F951A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15" y="1187111"/>
            <a:ext cx="281797" cy="28179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BB1F6B4F-A965-44B4-BEDB-639D628EAB3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38" y="1727660"/>
            <a:ext cx="345791" cy="35373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32982B17-630A-4ED5-984A-D61C62FAF0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32" y="1794094"/>
            <a:ext cx="345790" cy="24443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36D5F79E-566F-4ED8-B20D-9A45972EBDA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4510">
            <a:off x="6292687" y="4493035"/>
            <a:ext cx="341008" cy="34100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3B7882F3-C56F-4BE4-9D3A-E22B448D3BC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2648">
            <a:off x="9544674" y="64651"/>
            <a:ext cx="323079" cy="3230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7A63CA0-611D-4F1F-B06C-750BE6E27B1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328">
            <a:off x="6285662" y="34168"/>
            <a:ext cx="345371" cy="34537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F84F3D75-1181-4574-B29E-D9932E718C0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430" y="1684788"/>
            <a:ext cx="307286" cy="35373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14096178-FE75-4F38-8F98-8327E827D62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3371259" y="123875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EBB5487A-4B15-40A5-8E04-8A11AD96294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6729367" y="140114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2333166E-93EA-4EBA-93EE-3CF2195BD9E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3363294" y="4645756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A3766F5A-E25F-424F-9131-ADFC53BA458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2198">
            <a:off x="9697422" y="1761325"/>
            <a:ext cx="156471" cy="25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DC8AEDB-BC22-416D-807E-A0EF47E5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17481"/>
              </p:ext>
            </p:extLst>
          </p:nvPr>
        </p:nvGraphicFramePr>
        <p:xfrm>
          <a:off x="0" y="0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</a:tblGrid>
              <a:tr h="22626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1: FOOD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CD22286-2000-449A-A61F-FA87A31E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04543"/>
              </p:ext>
            </p:extLst>
          </p:nvPr>
        </p:nvGraphicFramePr>
        <p:xfrm>
          <a:off x="6618406" y="0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</a:tblGrid>
              <a:tr h="1307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3: ENERGY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E8D71DF-8F5E-4DB7-8D11-DE0129B04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06615"/>
              </p:ext>
            </p:extLst>
          </p:nvPr>
        </p:nvGraphicFramePr>
        <p:xfrm>
          <a:off x="14846" y="237172"/>
          <a:ext cx="3272748" cy="166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xmlns="" val="638404480"/>
                    </a:ext>
                  </a:extLst>
                </a:gridCol>
              </a:tblGrid>
              <a:tr h="33433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Security </a:t>
                      </a:r>
                      <a:r>
                        <a:rPr lang="en-GB" sz="700" dirty="0"/>
                        <a:t>is when people at all times need to have physical &amp; economic access to food to meet their dietary needs for an active &amp; healthy life. This is the opposite to </a:t>
                      </a:r>
                      <a:r>
                        <a:rPr lang="en-GB" sz="700" b="1" dirty="0"/>
                        <a:t>Food Insecurity </a:t>
                      </a:r>
                      <a:r>
                        <a:rPr lang="en-GB" sz="700" dirty="0"/>
                        <a:t>which is when someone is unsure when they might next eat.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574810"/>
                  </a:ext>
                </a:extLst>
              </a:tr>
              <a:tr h="16097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Human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360937"/>
                  </a:ext>
                </a:extLst>
              </a:tr>
              <a:tr h="10277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Poverty </a:t>
                      </a:r>
                      <a:r>
                        <a:rPr lang="en-GB" sz="700" dirty="0"/>
                        <a:t>prevents people affording food and buying equipment.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Conflict </a:t>
                      </a:r>
                      <a:r>
                        <a:rPr lang="en-GB" sz="700" dirty="0"/>
                        <a:t>disrupts farming and prevents supplies.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Food waste </a:t>
                      </a:r>
                      <a:r>
                        <a:rPr lang="en-GB" sz="700" dirty="0"/>
                        <a:t>due to poor transport and storage.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 Change </a:t>
                      </a:r>
                      <a:r>
                        <a:rPr lang="en-GB" sz="700" dirty="0"/>
                        <a:t>is affecting rainfall patterns making food production difficult.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quality of soil </a:t>
                      </a:r>
                      <a:r>
                        <a:rPr lang="en-GB" sz="700" dirty="0"/>
                        <a:t>is important to ensure crops have key nutrients.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Water supply </a:t>
                      </a:r>
                      <a:r>
                        <a:rPr lang="en-GB" sz="700" dirty="0"/>
                        <a:t>needs to be reliable to allow food to grow.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Pest, diseases and parasites </a:t>
                      </a:r>
                      <a:r>
                        <a:rPr lang="en-GB" sz="700" dirty="0"/>
                        <a:t>can destroy vast amounts of crops that are necessary to populations.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Extreme weather </a:t>
                      </a:r>
                      <a:r>
                        <a:rPr lang="en-GB" sz="700" dirty="0"/>
                        <a:t>events can damage crops (i.e. floods).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045289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5A52B2F2-4217-4259-AA0D-735315F093F9}"/>
              </a:ext>
            </a:extLst>
          </p:cNvPr>
          <p:cNvSpPr/>
          <p:nvPr/>
        </p:nvSpPr>
        <p:spPr>
          <a:xfrm>
            <a:off x="4563776" y="2772778"/>
            <a:ext cx="266700" cy="2095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433E4F8-A724-4D34-A002-506FAD02C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42" y="638450"/>
            <a:ext cx="244744" cy="244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F997F32-4AED-4DA6-9BE4-89EB56A038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93" y="624457"/>
            <a:ext cx="255101" cy="25873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7BEFA94A-77DA-41FF-A339-F4BD3E86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54174"/>
              </p:ext>
            </p:extLst>
          </p:nvPr>
        </p:nvGraphicFramePr>
        <p:xfrm>
          <a:off x="22491" y="1864505"/>
          <a:ext cx="1637071" cy="15230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7071">
                  <a:extLst>
                    <a:ext uri="{9D8B030D-6E8A-4147-A177-3AD203B41FA5}">
                      <a16:colId xmlns:a16="http://schemas.microsoft.com/office/drawing/2014/main" xmlns="" val="1749626306"/>
                    </a:ext>
                  </a:extLst>
                </a:gridCol>
              </a:tblGrid>
              <a:tr h="1942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Daily Calorie Intake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42527"/>
                  </a:ext>
                </a:extLst>
              </a:tr>
              <a:tr h="700118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479231"/>
                  </a:ext>
                </a:extLst>
              </a:tr>
              <a:tr h="6125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map shows how many </a:t>
                      </a:r>
                      <a:r>
                        <a:rPr lang="en-GB" sz="700" b="1" dirty="0"/>
                        <a:t>calories per person </a:t>
                      </a:r>
                      <a:r>
                        <a:rPr lang="en-GB" sz="700" dirty="0"/>
                        <a:t>that are consumed on average for each country.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can indicate the global distribution of </a:t>
                      </a:r>
                      <a:r>
                        <a:rPr lang="en-GB" sz="700" b="1" dirty="0"/>
                        <a:t>available food </a:t>
                      </a:r>
                      <a:r>
                        <a:rPr lang="en-GB" sz="700" b="0" dirty="0"/>
                        <a:t>and </a:t>
                      </a:r>
                      <a:r>
                        <a:rPr lang="en-GB" sz="700" b="1" dirty="0"/>
                        <a:t>food inequality.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812776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0BED0D5-41E2-4D1D-BD3E-909BC87751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" y="2075050"/>
            <a:ext cx="1628950" cy="682357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E85FDCC8-26B2-4D9C-867C-B1884EEFA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71865"/>
              </p:ext>
            </p:extLst>
          </p:nvPr>
        </p:nvGraphicFramePr>
        <p:xfrm>
          <a:off x="1667685" y="1864505"/>
          <a:ext cx="1628950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8950">
                  <a:extLst>
                    <a:ext uri="{9D8B030D-6E8A-4147-A177-3AD203B41FA5}">
                      <a16:colId xmlns:a16="http://schemas.microsoft.com/office/drawing/2014/main" xmlns="" val="17496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Food Supply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42527"/>
                  </a:ext>
                </a:extLst>
              </a:tr>
              <a:tr h="282094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479231"/>
                  </a:ext>
                </a:extLst>
              </a:tr>
              <a:tr h="25143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map shows the amount of </a:t>
                      </a:r>
                      <a:r>
                        <a:rPr lang="en-GB" sz="700" b="1" dirty="0"/>
                        <a:t>food produced </a:t>
                      </a:r>
                      <a:r>
                        <a:rPr lang="en-GB" sz="700" dirty="0"/>
                        <a:t>in different countries. Whilst Asia and </a:t>
                      </a:r>
                      <a:r>
                        <a:rPr lang="en-GB" sz="700" b="1" dirty="0"/>
                        <a:t>North America </a:t>
                      </a:r>
                      <a:r>
                        <a:rPr lang="en-GB" sz="700" dirty="0"/>
                        <a:t>have </a:t>
                      </a: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high</a:t>
                      </a:r>
                      <a:r>
                        <a:rPr lang="en-GB" sz="700" dirty="0"/>
                        <a:t> production outputs, </a:t>
                      </a:r>
                      <a:r>
                        <a:rPr lang="en-GB" sz="700" b="1" dirty="0"/>
                        <a:t>Africa </a:t>
                      </a:r>
                      <a:r>
                        <a:rPr lang="en-GB" sz="700" dirty="0"/>
                        <a:t>and </a:t>
                      </a:r>
                      <a:r>
                        <a:rPr lang="en-GB" sz="700" b="1" dirty="0"/>
                        <a:t>Central America </a:t>
                      </a:r>
                      <a:r>
                        <a:rPr lang="en-GB" sz="700" dirty="0"/>
                        <a:t>have </a:t>
                      </a: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low</a:t>
                      </a:r>
                      <a:r>
                        <a:rPr lang="en-GB" sz="700" dirty="0"/>
                        <a:t> production outputs.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8127766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5EC6DD6-9FEA-4FCE-90E5-003C5B2EE6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69" y="2054217"/>
            <a:ext cx="1573505" cy="703368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D2A48951-81F9-4309-BA54-D0DFFD740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51803"/>
              </p:ext>
            </p:extLst>
          </p:nvPr>
        </p:nvGraphicFramePr>
        <p:xfrm>
          <a:off x="21130" y="3357813"/>
          <a:ext cx="1636374" cy="167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885413052"/>
                    </a:ext>
                  </a:extLst>
                </a:gridCol>
              </a:tblGrid>
              <a:tr h="1434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Food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3541238"/>
                  </a:ext>
                </a:extLst>
              </a:tr>
              <a:tr h="1070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/>
                        <a:t>Hydroponics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method of growing plants without soil. Instead they use nutrient solution.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/>
                        <a:t>New Green Revolution </a:t>
                      </a:r>
                      <a:r>
                        <a:rPr lang="en-GB" sz="700" b="0" dirty="0"/>
                        <a:t>- A</a:t>
                      </a:r>
                      <a:r>
                        <a:rPr lang="en-GB" sz="700" dirty="0"/>
                        <a:t>ims to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improve yields in a more sustainable way. Involves using both GM varieties and traditional and organic farming.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Biotechnology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Genetically modified (GM) crops changes the DNA of foods to enhance productivity and properties.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Irrigation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Artificially watering the land so crops can grow. Useful in dry areas to make crops more productive.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214913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D0CA5577-D64D-4E36-BDCE-A51130699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749815"/>
              </p:ext>
            </p:extLst>
          </p:nvPr>
        </p:nvGraphicFramePr>
        <p:xfrm>
          <a:off x="30614" y="4999676"/>
          <a:ext cx="1633451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275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Food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400343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This ensures that fertile soil, water and environmental resources are available for future generations.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1230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Organic Farming </a:t>
                      </a:r>
                      <a:r>
                        <a:rPr lang="en-GB" sz="700" dirty="0"/>
                        <a:t>- T</a:t>
                      </a:r>
                      <a:r>
                        <a:rPr lang="en-GB" sz="700" b="0" dirty="0"/>
                        <a:t>he banned use of chemicals and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ensuring animals are raised naturally.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Permaculture</a:t>
                      </a:r>
                      <a:r>
                        <a:rPr lang="en-GB" sz="700" dirty="0"/>
                        <a:t> - P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eople growing their own food and changing eating habits. F</a:t>
                      </a:r>
                      <a:r>
                        <a:rPr lang="en-GB" sz="700" b="0" dirty="0"/>
                        <a:t>ewer resources are required.</a:t>
                      </a:r>
                      <a:endParaRPr lang="en-GB" sz="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Urban Farming </a:t>
                      </a:r>
                      <a:r>
                        <a:rPr lang="en-GB" sz="700" dirty="0"/>
                        <a:t>- Planting crops in urban areas. i.e. roundabouts.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Managed Fishing </a:t>
                      </a:r>
                      <a:r>
                        <a:rPr lang="en-GB" sz="700" dirty="0"/>
                        <a:t>– Includes setting catch limits, banning trawling and promoting pole and line methods.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B48F55F2-B205-4EA9-83DC-2BC3D9324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4784"/>
              </p:ext>
            </p:extLst>
          </p:nvPr>
        </p:nvGraphicFramePr>
        <p:xfrm>
          <a:off x="1676891" y="3353756"/>
          <a:ext cx="1619744" cy="1645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68287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Thanet Earth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30457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Located in Kent, the site involves four huge greenhouses using hydroponics.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440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Supports more than 500 jobs.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Produces food all year 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UK with food security. 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  <a:tr h="530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Money generated mostly goes to large companies not community.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Requires a lot of energy.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Causes visual &amp; light pollution.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37289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8E3365A8-ACC0-4278-816B-4919385C0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74168"/>
              </p:ext>
            </p:extLst>
          </p:nvPr>
        </p:nvGraphicFramePr>
        <p:xfrm>
          <a:off x="1685864" y="5001417"/>
          <a:ext cx="1619744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9744">
                <a:tc>
                  <a:txBody>
                    <a:bodyPr/>
                    <a:lstStyle/>
                    <a:p>
                      <a:pPr algn="l"/>
                      <a:r>
                        <a:rPr lang="en-GB" sz="700" dirty="0"/>
                        <a:t>C.S</a:t>
                      </a:r>
                      <a:r>
                        <a:rPr lang="en-GB" sz="700" dirty="0" smtClean="0"/>
                        <a:t>. NEE- </a:t>
                      </a:r>
                      <a:r>
                        <a:rPr lang="en-GB" sz="700" dirty="0"/>
                        <a:t>Indus Basin Irrigation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52240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Largest irrigation scheme in the world. Involves large and small dams. Thousands of channels provides water to supports Pakistan’s rich farmlands.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522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Improves food security by adding 40% more land for farming.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Increased yield &amp; range of foods.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  <a:tr h="62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Few take an unfair share of water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Water is wasted and demand is rising due to population growth.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High cost to maintain reservoirs.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37289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14F12964-EA52-479F-B412-E369624CA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79053"/>
              </p:ext>
            </p:extLst>
          </p:nvPr>
        </p:nvGraphicFramePr>
        <p:xfrm>
          <a:off x="3309203" y="42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xmlns="" val="3982172875"/>
                    </a:ext>
                  </a:extLst>
                </a:gridCol>
              </a:tblGrid>
              <a:tr h="22626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2: WATER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39449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821B0E99-4401-484F-B31F-4414F0247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35204"/>
              </p:ext>
            </p:extLst>
          </p:nvPr>
        </p:nvGraphicFramePr>
        <p:xfrm>
          <a:off x="3324049" y="237213"/>
          <a:ext cx="3272748" cy="166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xmlns="" val="638404480"/>
                    </a:ext>
                  </a:extLst>
                </a:gridCol>
              </a:tblGrid>
              <a:tr h="403091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Water security is when people have good access to enough clean water to sustain well-being and good health. Water insecurity is when areas are without sufficient water supplies. Water Stress is when less than 1700m³ is available per person. </a:t>
                      </a:r>
                      <a:endParaRPr lang="en-GB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574810"/>
                  </a:ext>
                </a:extLst>
              </a:tr>
              <a:tr h="19408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Human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360937"/>
                  </a:ext>
                </a:extLst>
              </a:tr>
              <a:tr h="103012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Pollution </a:t>
                      </a:r>
                      <a:r>
                        <a:rPr lang="en-GB" sz="700" b="1" i="0" dirty="0"/>
                        <a:t>caused</a:t>
                      </a:r>
                      <a:r>
                        <a:rPr lang="en-GB" sz="700" b="1" dirty="0"/>
                        <a:t> </a:t>
                      </a:r>
                      <a:r>
                        <a:rPr lang="en-GB" sz="700" b="0" dirty="0"/>
                        <a:t>from human and industrial waste being dumped into peoples water sources.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Poverty prevents </a:t>
                      </a:r>
                      <a:r>
                        <a:rPr lang="en-GB" sz="700" b="0" dirty="0"/>
                        <a:t>low income families affording water.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Limited infrastructure </a:t>
                      </a:r>
                      <a:r>
                        <a:rPr lang="en-GB" sz="700" b="0" dirty="0"/>
                        <a:t>such as a lack of water pipes and sewers.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Over-abstraction</a:t>
                      </a:r>
                      <a:r>
                        <a:rPr lang="en-GB" sz="700" dirty="0"/>
                        <a:t> is when more water is taken than is replaced.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</a:t>
                      </a:r>
                      <a:r>
                        <a:rPr lang="en-GB" sz="700" dirty="0"/>
                        <a:t> needs to provide enough rainfall to feed lakes and rivers. Droughts affect supply if water.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Geology</a:t>
                      </a:r>
                      <a:r>
                        <a:rPr lang="en-GB" sz="700" dirty="0"/>
                        <a:t> can affect accessibility to water. Permeable rock means sourcing water from difficult aquifers, whereas impermeable allows water to run-off into easily collected basins.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04528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743F86D4-C60B-488C-88ED-E31719B39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51011"/>
              </p:ext>
            </p:extLst>
          </p:nvPr>
        </p:nvGraphicFramePr>
        <p:xfrm>
          <a:off x="3325238" y="1863583"/>
          <a:ext cx="3270048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5024">
                  <a:extLst>
                    <a:ext uri="{9D8B030D-6E8A-4147-A177-3AD203B41FA5}">
                      <a16:colId xmlns:a16="http://schemas.microsoft.com/office/drawing/2014/main" xmlns="" val="1749626306"/>
                    </a:ext>
                  </a:extLst>
                </a:gridCol>
                <a:gridCol w="1635024">
                  <a:extLst>
                    <a:ext uri="{9D8B030D-6E8A-4147-A177-3AD203B41FA5}">
                      <a16:colId xmlns:a16="http://schemas.microsoft.com/office/drawing/2014/main" xmlns="" val="114960066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Impact of Water Insecurity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4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production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Industrial output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479231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The less water available for irrigating crops the less food that will be produced. This could lead to starvation.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Manufacturing industries depend heavily on water. A severe lack of water can impact economic output.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812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Disease and Water Pollution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Water conflict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381348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Inadequate sanitation systems pollutes drinking water causing diseases such as cholera and typhoid.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Water sources that cross national borders can create tensions and even war between countries.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129048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D6E927EB-FA39-4253-AACB-69DB9B837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56" y="638450"/>
            <a:ext cx="244744" cy="24474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32C7CB97-AE24-4D1B-8907-5528FC7E1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407" y="624456"/>
            <a:ext cx="255101" cy="258737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72F006EF-E9EB-4BF1-BA61-6C7A59B49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13213"/>
              </p:ext>
            </p:extLst>
          </p:nvPr>
        </p:nvGraphicFramePr>
        <p:xfrm>
          <a:off x="3323888" y="3280902"/>
          <a:ext cx="1636374" cy="17025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885413052"/>
                    </a:ext>
                  </a:extLst>
                </a:gridCol>
              </a:tblGrid>
              <a:tr h="201214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Water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3541238"/>
                  </a:ext>
                </a:extLst>
              </a:tr>
              <a:tr h="1501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Water diversion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Involves diverting water to be stored for longer periods. Often water is pumped underground to prevent evaporation.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Dams and Reservoirs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Dams control flow and storage of water. Water is released during times of water deficit.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Water transfer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includes schemes to move water from areas of surplus to areas of deficit.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Desalination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Involves the extraction of salt from sea water to produce fresh drinking water.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214913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20F03D7B-EA4B-4288-B60F-0C6811771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45210"/>
              </p:ext>
            </p:extLst>
          </p:nvPr>
        </p:nvGraphicFramePr>
        <p:xfrm>
          <a:off x="4976863" y="3278870"/>
          <a:ext cx="161974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65097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Lesotho Highland Water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342893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Lesotho is a highland country dependent on South Africa. Lesotho  has water surplus due to high rainfall.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431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75% of Lesotho’s GDP.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water to areas of drought in South Africa. 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  <a:tr h="520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Dams displaced 30,000 people.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Destruction to key ecosystems.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40% lost through pipe leakages.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37289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xmlns="" id="{B85F3648-4F43-4C74-9979-9CE74F89B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89352"/>
              </p:ext>
            </p:extLst>
          </p:nvPr>
        </p:nvGraphicFramePr>
        <p:xfrm>
          <a:off x="3328566" y="4999676"/>
          <a:ext cx="1633451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609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Water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33433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Ensures water supplies don’t cause damage to the environment whilst also supporting the local economy.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1027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Water conservation - </a:t>
                      </a:r>
                      <a:r>
                        <a:rPr lang="en-GB" sz="700" dirty="0"/>
                        <a:t>Aims to reduce the amount of water wasted.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Groundwater Management - </a:t>
                      </a:r>
                      <a:r>
                        <a:rPr lang="en-GB" sz="700" dirty="0"/>
                        <a:t>Involves the monitoring of extracting groundwater. Laws can be introduced.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Recycling and ‘Grey’ Water - </a:t>
                      </a:r>
                      <a:r>
                        <a:rPr lang="en-GB" sz="700" dirty="0"/>
                        <a:t>Means taking water that has already been used and using it again rather than returning it to a river or the sea.  This includes water taken from bathrooms and washing machines.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4188BDE5-8885-4519-AB9B-C5DD9ECFB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91371"/>
              </p:ext>
            </p:extLst>
          </p:nvPr>
        </p:nvGraphicFramePr>
        <p:xfrm>
          <a:off x="4985148" y="4992052"/>
          <a:ext cx="1619744" cy="18761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9744">
                <a:tc>
                  <a:txBody>
                    <a:bodyPr/>
                    <a:lstStyle/>
                    <a:p>
                      <a:pPr algn="l"/>
                      <a:r>
                        <a:rPr lang="en-GB" sz="700" dirty="0"/>
                        <a:t>C.S. NEE - The </a:t>
                      </a:r>
                      <a:r>
                        <a:rPr lang="en-GB" sz="700" dirty="0" err="1"/>
                        <a:t>Wakel</a:t>
                      </a:r>
                      <a:r>
                        <a:rPr lang="en-GB" sz="700" dirty="0"/>
                        <a:t> River Basin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A project in India that aims to improve water use by encouraging greater use of rainwater harvesting techniques.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446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How does the project work?</a:t>
                      </a:r>
                      <a:endParaRPr lang="en-GB" sz="700" b="1" dirty="0">
                        <a:solidFill>
                          <a:srgbClr val="00B050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Provides ‘</a:t>
                      </a:r>
                      <a:r>
                        <a:rPr lang="en-GB" sz="700" b="0" dirty="0" err="1"/>
                        <a:t>taankas</a:t>
                      </a:r>
                      <a:r>
                        <a:rPr lang="en-GB" sz="700" b="0" dirty="0"/>
                        <a:t>’ that store water underground.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Small dams called ‘</a:t>
                      </a:r>
                      <a:r>
                        <a:rPr lang="en-GB" sz="700" b="0" dirty="0" err="1"/>
                        <a:t>johed</a:t>
                      </a:r>
                      <a:r>
                        <a:rPr lang="en-GB" sz="700" b="0" dirty="0"/>
                        <a:t>’ interrupt water flow and encourages infiltration.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Villages take turns to irrigate their fields so water is not overused.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Maintained by farmers so it is entirely sustainable.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Greater education for awareness.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7842A742-FB0C-4836-B788-04ED5560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66003"/>
              </p:ext>
            </p:extLst>
          </p:nvPr>
        </p:nvGraphicFramePr>
        <p:xfrm>
          <a:off x="6625829" y="237173"/>
          <a:ext cx="3272748" cy="195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xmlns="" val="638404480"/>
                    </a:ext>
                  </a:extLst>
                </a:gridCol>
              </a:tblGrid>
              <a:tr h="3832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Energy security means having a reliable, uninterrupted and affordable supply of energy available. Energy insecurity can be experienced by countries with both a high and low energy consumption. Technology is increasing energy consumption.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574810"/>
                  </a:ext>
                </a:extLst>
              </a:tr>
              <a:tr h="18454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Economic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360937"/>
                  </a:ext>
                </a:extLst>
              </a:tr>
              <a:tr h="68139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Geology </a:t>
                      </a:r>
                      <a:r>
                        <a:rPr lang="en-GB" sz="700" b="0" dirty="0"/>
                        <a:t>determines the availability of fossil fuels.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 variations </a:t>
                      </a:r>
                      <a:r>
                        <a:rPr lang="en-GB" sz="700" b="0" dirty="0"/>
                        <a:t>will affect the potential use of renewable energy.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Natural disasters </a:t>
                      </a:r>
                      <a:r>
                        <a:rPr lang="en-GB" sz="700" b="0" dirty="0"/>
                        <a:t>can damage energy infrastructure.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Cost</a:t>
                      </a:r>
                      <a:r>
                        <a:rPr lang="en-GB" sz="700" dirty="0"/>
                        <a:t> of extracting fossil fuels is becoming costly and difficult.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Price of fossil fuels </a:t>
                      </a:r>
                      <a:r>
                        <a:rPr lang="en-GB" sz="700" dirty="0"/>
                        <a:t>are volatile to potential political changes.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Infrastructure</a:t>
                      </a:r>
                      <a:r>
                        <a:rPr lang="en-GB" sz="700" dirty="0"/>
                        <a:t> for energy is costly, especially for LICs.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045289"/>
                  </a:ext>
                </a:extLst>
              </a:tr>
              <a:tr h="1845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Technology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Political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028657"/>
                  </a:ext>
                </a:extLst>
              </a:tr>
              <a:tr h="3832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New technology </a:t>
                      </a:r>
                      <a:r>
                        <a:rPr lang="en-GB" sz="700" b="0" dirty="0"/>
                        <a:t>is making once difficult energy sources now reachable/exploitable.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Conflict</a:t>
                      </a:r>
                      <a:r>
                        <a:rPr lang="en-GB" sz="700" dirty="0"/>
                        <a:t> and turmoil in energy rich countries can affect exports.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Stricter regulations </a:t>
                      </a:r>
                      <a:r>
                        <a:rPr lang="en-GB" sz="700" dirty="0"/>
                        <a:t>over Nuclear.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40118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1B24003E-D45F-49EE-B045-FC2E492C4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71694"/>
              </p:ext>
            </p:extLst>
          </p:nvPr>
        </p:nvGraphicFramePr>
        <p:xfrm>
          <a:off x="6618406" y="2194235"/>
          <a:ext cx="3270048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5024">
                  <a:extLst>
                    <a:ext uri="{9D8B030D-6E8A-4147-A177-3AD203B41FA5}">
                      <a16:colId xmlns:a16="http://schemas.microsoft.com/office/drawing/2014/main" xmlns="" val="1749626306"/>
                    </a:ext>
                  </a:extLst>
                </a:gridCol>
                <a:gridCol w="1635024">
                  <a:extLst>
                    <a:ext uri="{9D8B030D-6E8A-4147-A177-3AD203B41FA5}">
                      <a16:colId xmlns:a16="http://schemas.microsoft.com/office/drawing/2014/main" xmlns="" val="114960066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Impact of Energy Insecurity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4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Sensitive environments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production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479231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Exploration of energy resources threatens to harm sensitive areas such as the oil drilling in Alaska, USA.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Food production depends on the energy needed to power machinery and transport goods to different markets.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812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Energy conflict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Industry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381348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Shortages of energy resources can lead to tensions and violence.  Conflict can be caused by fear of energy insecurity.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Countries can suffer from shortfalls in energy leading to a decline in manufacturing and services.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129048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488D17DD-EA03-4283-B38E-3E9CE3C26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2069"/>
              </p:ext>
            </p:extLst>
          </p:nvPr>
        </p:nvGraphicFramePr>
        <p:xfrm>
          <a:off x="6611453" y="3611555"/>
          <a:ext cx="163637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xmlns="" val="885413052"/>
                    </a:ext>
                  </a:extLst>
                </a:gridCol>
              </a:tblGrid>
              <a:tr h="20172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Energy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3541238"/>
                  </a:ext>
                </a:extLst>
              </a:tr>
              <a:tr h="1505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1" u="sng" dirty="0">
                          <a:solidFill>
                            <a:schemeClr val="tx1"/>
                          </a:solidFill>
                        </a:rPr>
                        <a:t>Non-renewables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Fossil Fuels 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Conventional power stations can be made more efficient with carbon capture overcoming the environmental impacts.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Nuclear - 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Once a nuclear plant is built it can provide a cheap and long-term dependable source of energy.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1" u="sng" dirty="0">
                          <a:solidFill>
                            <a:schemeClr val="tx1"/>
                          </a:solidFill>
                        </a:rPr>
                        <a:t>Renewables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Wind, Solar, Biomass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These are examples of environmentally friendly renewable sources that can’t run out but cost a lot to install.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2149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xmlns="" id="{579DC897-07A5-4AE5-9D44-72B4107A8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52074"/>
              </p:ext>
            </p:extLst>
          </p:nvPr>
        </p:nvGraphicFramePr>
        <p:xfrm>
          <a:off x="8269626" y="3611555"/>
          <a:ext cx="161974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458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UK Fracking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40413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Fracking is used to extract natural gas trapped in underground shale rock. It is a method considered by the UK.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508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Estimated to create 64,000 jobs.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UK has large shale gas reserves.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Is far cheaper than natural gas.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  <a:tr h="568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May cause groundwater pollution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Is a non-renewable resource.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May trigger minor earthquakes.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37289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xmlns="" id="{EACFE058-0EFF-459D-A1F8-848102ACC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4158"/>
              </p:ext>
            </p:extLst>
          </p:nvPr>
        </p:nvGraphicFramePr>
        <p:xfrm>
          <a:off x="8262203" y="5318435"/>
          <a:ext cx="1619744" cy="1559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248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</a:t>
                      </a:r>
                      <a:r>
                        <a:rPr lang="en-GB" sz="700" dirty="0" smtClean="0"/>
                        <a:t>NEE </a:t>
                      </a:r>
                      <a:r>
                        <a:rPr lang="en-GB" sz="700" dirty="0"/>
                        <a:t>- </a:t>
                      </a:r>
                      <a:r>
                        <a:rPr lang="en-GB" sz="700" dirty="0" err="1"/>
                        <a:t>Chambamontera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err="1"/>
                        <a:t>Chambamontera</a:t>
                      </a:r>
                      <a:r>
                        <a:rPr lang="en-GB" sz="700" b="1" dirty="0"/>
                        <a:t> is an isolated community in the Andes of Peru. It introduced a micro-hydro to exploit water power as an energy source.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843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Benefits to the community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renewable energy.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Low maintenance &amp; running costs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Has little environmental impacts.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Using local labour and materials.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Businesses are developing.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Less wood is needed to be burnt.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xmlns="" id="{52C306FA-EFA4-44D4-9672-6DD2B9D47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4061"/>
              </p:ext>
            </p:extLst>
          </p:nvPr>
        </p:nvGraphicFramePr>
        <p:xfrm>
          <a:off x="6618406" y="5318435"/>
          <a:ext cx="1633451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xmlns="" val="2553713866"/>
                    </a:ext>
                  </a:extLst>
                </a:gridCol>
              </a:tblGrid>
              <a:tr h="19621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Energy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46080"/>
                  </a:ext>
                </a:extLst>
              </a:tr>
              <a:tr h="40753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This involves balancing supply &amp; demand. It also includes reducing waste &amp; supporting the environment.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5330762"/>
                  </a:ext>
                </a:extLst>
              </a:tr>
              <a:tr h="935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Home design - </a:t>
                      </a:r>
                      <a:r>
                        <a:rPr lang="en-GB" sz="700" b="0" dirty="0"/>
                        <a:t>Building homes to conserve energy. i.e. roof insulation.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Reduce demand - </a:t>
                      </a:r>
                      <a:r>
                        <a:rPr lang="en-GB" sz="700" b="0" dirty="0"/>
                        <a:t>Changing attitudes towards energy used to save energy.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Efficient technology - </a:t>
                      </a:r>
                      <a:r>
                        <a:rPr lang="en-GB" sz="700" b="0" dirty="0"/>
                        <a:t>Making cars more efficient by improving engine design and weight. i.e. Hybrid engines.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Transport - </a:t>
                      </a:r>
                      <a:r>
                        <a:rPr lang="en-GB" sz="700" b="0" dirty="0"/>
                        <a:t>Using public buses &amp; bikes.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534648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37625E5-5391-4907-B0BF-CB15A28AF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25" y="631453"/>
            <a:ext cx="255101" cy="25873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D04681D7-B8ED-4A5A-A15D-6710B44626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17" y="1536073"/>
            <a:ext cx="264110" cy="26271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C040BE10-4B36-4A23-B28F-D87C5630B6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715" y="1536073"/>
            <a:ext cx="321894" cy="2499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7A8978E9-8AEA-45DA-A73F-422CA7F7C5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36" y="643772"/>
            <a:ext cx="246418" cy="24641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AFD1A608-2FB5-4B57-BB42-C5743CADE2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150" y="-2111"/>
            <a:ext cx="281797" cy="28179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77295CC2-49D0-4B93-854D-369E566894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23" y="-9227"/>
            <a:ext cx="281797" cy="28179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07D58CE9-111B-4F13-BD63-A12DB2BE25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74" y="18331"/>
            <a:ext cx="281797" cy="28179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3936D07D-7D58-46B5-A375-112D06DE64E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41" y="3291460"/>
            <a:ext cx="240656" cy="31508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C7AEE197-45C4-40F8-A70F-09CCEDB609B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61" y="4936851"/>
            <a:ext cx="362170" cy="31508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B33501DD-C0EC-4E5B-A010-487C139F61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5752">
            <a:off x="6233966" y="1798786"/>
            <a:ext cx="400587" cy="40058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DC6661B0-712A-452B-BE82-95FC3978297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5752">
            <a:off x="9531370" y="2179215"/>
            <a:ext cx="400587" cy="40058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5F090449-8D87-4B4E-AEC4-3A96F1FE46F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93" y="3175034"/>
            <a:ext cx="431514" cy="43151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136E5A64-D043-4971-9127-32770B9C498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012">
            <a:off x="6435962" y="3171228"/>
            <a:ext cx="259771" cy="1731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C9065183-E130-450E-B223-839BF404CE2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7475">
            <a:off x="9604142" y="5245163"/>
            <a:ext cx="269869" cy="1988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xmlns="" id="{CFC0B6D7-1D05-4800-AEB3-2B1FD2C1D6F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1927">
            <a:off x="3109344" y="4897927"/>
            <a:ext cx="256437" cy="1711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14A27B70-839B-4B23-B71A-2114AFA6C8D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21" y="4381500"/>
            <a:ext cx="452852" cy="93693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A68DCD10-FD47-4375-B774-98E175290D9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2193">
            <a:off x="4711142" y="4981088"/>
            <a:ext cx="294525" cy="27708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93128F71-388F-43AB-AE80-61C5EA89D53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1068">
            <a:off x="6327248" y="5000511"/>
            <a:ext cx="258829" cy="1725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4755A0B6-E91B-411D-9296-0C91C18E42EF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2317">
            <a:off x="3107653" y="3375678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8C4E9403-6546-4EE5-A34C-320A035ED63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2317">
            <a:off x="9600841" y="3632220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982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0C8D8D176D04688BB15246E452557" ma:contentTypeVersion="0" ma:contentTypeDescription="Create a new document." ma:contentTypeScope="" ma:versionID="f46818f5c2c581e0931b410ad8dd3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D4CE4-E679-4731-A7A8-256EB39F7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6B5509-F27F-433F-8286-D5F6ADFF9B2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AA7006-CC42-4636-9374-CC79D56C5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3972</TotalTime>
  <Words>2593</Words>
  <Application>Microsoft Office PowerPoint</Application>
  <PresentationFormat>A4 Paper (210x297 mm)</PresentationFormat>
  <Paragraphs>278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Mr B Newbury</cp:lastModifiedBy>
  <cp:revision>144</cp:revision>
  <cp:lastPrinted>2018-02-04T00:06:59Z</cp:lastPrinted>
  <dcterms:created xsi:type="dcterms:W3CDTF">2017-04-16T13:47:07Z</dcterms:created>
  <dcterms:modified xsi:type="dcterms:W3CDTF">2018-02-19T14:54:49Z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0x0101003B60C8D8D176D04688BB15246E452557</vt:lpwstr>
  </property>
</Properties>
</file>